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7"/>
  </p:notesMasterIdLst>
  <p:sldIdLst>
    <p:sldId id="256" r:id="rId5"/>
    <p:sldId id="613" r:id="rId6"/>
    <p:sldId id="614" r:id="rId7"/>
    <p:sldId id="611" r:id="rId8"/>
    <p:sldId id="616" r:id="rId9"/>
    <p:sldId id="608" r:id="rId10"/>
    <p:sldId id="607" r:id="rId11"/>
    <p:sldId id="606" r:id="rId12"/>
    <p:sldId id="612" r:id="rId13"/>
    <p:sldId id="615" r:id="rId14"/>
    <p:sldId id="617" r:id="rId15"/>
    <p:sldId id="454"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13"/>
            <p14:sldId id="614"/>
            <p14:sldId id="611"/>
            <p14:sldId id="616"/>
            <p14:sldId id="608"/>
            <p14:sldId id="607"/>
            <p14:sldId id="606"/>
            <p14:sldId id="612"/>
            <p14:sldId id="615"/>
            <p14:sldId id="617"/>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92" d="100"/>
          <a:sy n="92" d="100"/>
        </p:scale>
        <p:origin x="450" y="11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11/7/2015 7:13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11/7/2015 7:14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11591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6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0.xml"/><Relationship Id="rId7" Type="http://schemas.openxmlformats.org/officeDocument/2006/relationships/image" Target="../media/image1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Juan Carlos Ruiz</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Escenarios </a:t>
            </a:r>
            <a:r>
              <a:rPr lang="es-CO" noProof="1" smtClean="0"/>
              <a:t>para </a:t>
            </a:r>
            <a:r>
              <a:rPr lang="es-CO" noProof="1" smtClean="0"/>
              <a:t>iniciar con </a:t>
            </a:r>
            <a:r>
              <a:rPr lang="es-CO" noProof="1" smtClean="0"/>
              <a:t>Azure</a:t>
            </a:r>
            <a:endParaRPr lang="es-CO" noProof="1"/>
          </a:p>
        </p:txBody>
      </p:sp>
      <p:sp>
        <p:nvSpPr>
          <p:cNvPr id="2" name="Text Placeholder 1"/>
          <p:cNvSpPr>
            <a:spLocks noGrp="1"/>
          </p:cNvSpPr>
          <p:nvPr>
            <p:ph sz="quarter" idx="10"/>
          </p:nvPr>
        </p:nvSpPr>
        <p:spPr/>
        <p:txBody>
          <a:bodyPr/>
          <a:lstStyle/>
          <a:p>
            <a:pPr>
              <a:buFont typeface="Arial" panose="020B0604020202020204" pitchFamily="34" charset="0"/>
              <a:buChar char="•"/>
            </a:pPr>
            <a:r>
              <a:rPr lang="es-CO" sz="2000" noProof="1"/>
              <a:t>Dev / Test</a:t>
            </a:r>
          </a:p>
          <a:p>
            <a:pPr>
              <a:buFont typeface="Arial" panose="020B0604020202020204" pitchFamily="34" charset="0"/>
              <a:buChar char="•"/>
            </a:pPr>
            <a:r>
              <a:rPr lang="es-CO" sz="2000" noProof="1"/>
              <a:t>Desarrollo y pruebas de ambientes en minutos</a:t>
            </a:r>
          </a:p>
          <a:p>
            <a:pPr>
              <a:buFont typeface="Arial" panose="020B0604020202020204" pitchFamily="34" charset="0"/>
              <a:buChar char="•"/>
            </a:pPr>
            <a:r>
              <a:rPr lang="es-CO" sz="2000" noProof="1"/>
              <a:t>Integración completa con VSO y otras herramientas open source</a:t>
            </a:r>
          </a:p>
          <a:p>
            <a:pPr>
              <a:buFont typeface="Arial" panose="020B0604020202020204" pitchFamily="34" charset="0"/>
              <a:buChar char="•"/>
            </a:pPr>
            <a:r>
              <a:rPr lang="es-CO" sz="2000" noProof="1"/>
              <a:t>Escalar y agrandar infraestructura</a:t>
            </a:r>
          </a:p>
          <a:p>
            <a:pPr>
              <a:buFont typeface="Arial" panose="020B0604020202020204" pitchFamily="34" charset="0"/>
              <a:buChar char="•"/>
            </a:pPr>
            <a:r>
              <a:rPr lang="es-CO" sz="2000" noProof="1"/>
              <a:t>Tome cargas de trabajo existentes y corralas en una instancia de MV en Azure</a:t>
            </a:r>
          </a:p>
          <a:p>
            <a:pPr>
              <a:buFont typeface="Arial" panose="020B0604020202020204" pitchFamily="34" charset="0"/>
              <a:buChar char="•"/>
            </a:pPr>
            <a:r>
              <a:rPr lang="es-CO" sz="2000" noProof="1"/>
              <a:t>Almacenamiento</a:t>
            </a:r>
          </a:p>
          <a:p>
            <a:pPr>
              <a:buFont typeface="Arial" panose="020B0604020202020204" pitchFamily="34" charset="0"/>
              <a:buChar char="•"/>
            </a:pPr>
            <a:r>
              <a:rPr lang="es-CO" sz="2000" noProof="1"/>
              <a:t>Almacene datos importantes en un almacenamiento en la nube de costo insignificante</a:t>
            </a:r>
          </a:p>
          <a:p>
            <a:pPr>
              <a:buFont typeface="Arial" panose="020B0604020202020204" pitchFamily="34" charset="0"/>
              <a:buChar char="•"/>
            </a:pPr>
            <a:r>
              <a:rPr lang="es-CO" sz="2000" noProof="1"/>
              <a:t>Big Data</a:t>
            </a:r>
          </a:p>
          <a:p>
            <a:pPr>
              <a:buFont typeface="Arial" panose="020B0604020202020204" pitchFamily="34" charset="0"/>
              <a:buChar char="•"/>
            </a:pPr>
            <a:r>
              <a:rPr lang="es-CO" sz="2000" noProof="1"/>
              <a:t>Procese datos importantes de su negocio utilizando Hadoop &amp; Machine Learning, BI en la nube</a:t>
            </a:r>
          </a:p>
          <a:p>
            <a:pPr>
              <a:buFont typeface="Arial" panose="020B0604020202020204" pitchFamily="34" charset="0"/>
              <a:buChar char="•"/>
            </a:pPr>
            <a:r>
              <a:rPr lang="es-CO" sz="2000" noProof="1"/>
              <a:t>Identity</a:t>
            </a:r>
          </a:p>
          <a:p>
            <a:pPr>
              <a:buFont typeface="Arial" panose="020B0604020202020204" pitchFamily="34" charset="0"/>
              <a:buChar char="•"/>
            </a:pPr>
            <a:r>
              <a:rPr lang="es-CO" sz="2000" noProof="1"/>
              <a:t>Sincronice todas sus identidades a través de Azure Active Directory para controlar el acceso a aplicaciones, datos y servicios</a:t>
            </a:r>
          </a:p>
          <a:p>
            <a:pPr>
              <a:buFont typeface="Arial" panose="020B0604020202020204" pitchFamily="34" charset="0"/>
              <a:buChar char="•"/>
            </a:pPr>
            <a:r>
              <a:rPr lang="es-CO" sz="2000" noProof="1"/>
              <a:t>Web Apps</a:t>
            </a:r>
          </a:p>
          <a:p>
            <a:pPr>
              <a:buFont typeface="Arial" panose="020B0604020202020204" pitchFamily="34" charset="0"/>
              <a:buChar char="•"/>
            </a:pPr>
            <a:r>
              <a:rPr lang="es-CO" sz="2000" noProof="1"/>
              <a:t>Lleve sus aplicaciones web a la nube utilizando sitios web gratuitos o de muy b ajo costo</a:t>
            </a:r>
          </a:p>
        </p:txBody>
      </p:sp>
    </p:spTree>
    <p:extLst>
      <p:ext uri="{BB962C8B-B14F-4D97-AF65-F5344CB8AC3E}">
        <p14:creationId xmlns:p14="http://schemas.microsoft.com/office/powerpoint/2010/main" val="25617039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88" y="893"/>
            <a:ext cx="12188825" cy="6856214"/>
          </a:xfrm>
          <a:prstGeom prst="rect">
            <a:avLst/>
          </a:prstGeom>
        </p:spPr>
      </p:pic>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smtClean="0"/>
              <a:t>Contacto</a:t>
            </a:r>
            <a:endParaRPr lang="es-CO" dirty="0"/>
          </a:p>
        </p:txBody>
      </p:sp>
      <p:grpSp>
        <p:nvGrpSpPr>
          <p:cNvPr id="16" name="Grupo 15"/>
          <p:cNvGrpSpPr/>
          <p:nvPr/>
        </p:nvGrpSpPr>
        <p:grpSpPr>
          <a:xfrm>
            <a:off x="5791280" y="1676857"/>
            <a:ext cx="5493206" cy="4037548"/>
            <a:chOff x="6343136" y="1711209"/>
            <a:chExt cx="5494637" cy="4038600"/>
          </a:xfrm>
          <a:solidFill>
            <a:schemeClr val="bg2">
              <a:lumMod val="25000"/>
              <a:alpha val="70000"/>
            </a:schemeClr>
          </a:solidFill>
        </p:grpSpPr>
        <p:sp>
          <p:nvSpPr>
            <p:cNvPr id="4" name="Subtitle 2"/>
            <p:cNvSpPr txBox="1">
              <a:spLocks/>
            </p:cNvSpPr>
            <p:nvPr/>
          </p:nvSpPr>
          <p:spPr>
            <a:xfrm>
              <a:off x="6343136" y="1711209"/>
              <a:ext cx="5494637" cy="4038600"/>
            </a:xfrm>
            <a:prstGeom prst="rect">
              <a:avLst/>
            </a:prstGeom>
            <a:grp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a:solidFill>
                    <a:schemeClr val="bg1"/>
                  </a:solidFill>
                  <a:latin typeface="Segoe UI Light" panose="020B0502040204020203" pitchFamily="34" charset="0"/>
                  <a:cs typeface="Segoe UI Light" panose="020B0502040204020203" pitchFamily="34" charset="0"/>
                </a:rPr>
                <a:t>Juan Carlos Ruiz</a:t>
              </a:r>
            </a:p>
            <a:p>
              <a:r>
                <a:rPr lang="es-CO" sz="3528" b="1" dirty="0">
                  <a:solidFill>
                    <a:schemeClr val="bg1"/>
                  </a:solidFill>
                  <a:latin typeface="Segoe UI Light" panose="020B0502040204020203" pitchFamily="34" charset="0"/>
                  <a:cs typeface="Segoe UI Light" panose="020B0502040204020203" pitchFamily="34" charset="0"/>
                </a:rPr>
                <a:t>SR Technical </a:t>
              </a:r>
              <a:r>
                <a:rPr lang="es-CO" sz="3528" b="1" dirty="0">
                  <a:solidFill>
                    <a:schemeClr val="bg1"/>
                  </a:solidFill>
                  <a:latin typeface="Segoe UI Light" panose="020B0502040204020203" pitchFamily="34" charset="0"/>
                  <a:cs typeface="Segoe UI Light" panose="020B0502040204020203" pitchFamily="34" charset="0"/>
                </a:rPr>
                <a:t>Evangelist </a:t>
              </a:r>
            </a:p>
            <a:p>
              <a:r>
                <a:rPr lang="es-CO" sz="3528" dirty="0">
                  <a:solidFill>
                    <a:schemeClr val="bg1"/>
                  </a:solidFill>
                  <a:latin typeface="Segoe UI Light" panose="020B0502040204020203" pitchFamily="34" charset="0"/>
                  <a:cs typeface="Segoe UI Light" panose="020B0502040204020203" pitchFamily="34" charset="0"/>
                </a:rPr>
                <a:t>      @JuanKRuiz</a:t>
              </a:r>
            </a:p>
            <a:p>
              <a:r>
                <a:rPr lang="es-CO" sz="3528" dirty="0">
                  <a:solidFill>
                    <a:schemeClr val="bg1"/>
                  </a:solidFill>
                  <a:latin typeface="Segoe UI Light" panose="020B0502040204020203" pitchFamily="34" charset="0"/>
                  <a:cs typeface="Segoe UI Light" panose="020B0502040204020203" pitchFamily="34" charset="0"/>
                </a:rPr>
                <a:t>      JuanKDev </a:t>
              </a:r>
            </a:p>
            <a:p>
              <a:r>
                <a:rPr lang="es-CO" sz="3528" dirty="0">
                  <a:solidFill>
                    <a:schemeClr val="bg1"/>
                  </a:solidFill>
                  <a:latin typeface="Segoe UI Light" panose="020B0502040204020203" pitchFamily="34" charset="0"/>
                  <a:cs typeface="Segoe UI Light" panose="020B0502040204020203" pitchFamily="34" charset="0"/>
                </a:rPr>
                <a:t>      http://juank.io</a:t>
              </a: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err="1">
                  <a:solidFill>
                    <a:schemeClr val="bg1"/>
                  </a:solidFill>
                  <a:latin typeface="Segoe UI Light" panose="020B0502040204020203" pitchFamily="34" charset="0"/>
                  <a:cs typeface="Segoe UI Light" panose="020B0502040204020203" pitchFamily="34" charset="0"/>
                </a:rPr>
                <a:t>JuanKSolocodigo</a:t>
              </a:r>
              <a:endParaRPr lang="es-CO" sz="3528" dirty="0">
                <a:solidFill>
                  <a:schemeClr val="bg1"/>
                </a:solidFill>
                <a:latin typeface="Segoe UI Light" panose="020B0502040204020203" pitchFamily="34" charset="0"/>
                <a:cs typeface="Segoe UI Light" panose="020B0502040204020203" pitchFamily="34" charset="0"/>
              </a:endParaRPr>
            </a:p>
          </p:txBody>
        </p:sp>
        <p:grpSp>
          <p:nvGrpSpPr>
            <p:cNvPr id="15" name="Grupo 14"/>
            <p:cNvGrpSpPr/>
            <p:nvPr/>
          </p:nvGrpSpPr>
          <p:grpSpPr>
            <a:xfrm>
              <a:off x="6457085" y="3025517"/>
              <a:ext cx="627459" cy="2578447"/>
              <a:chOff x="6251137" y="3025517"/>
              <a:chExt cx="627459" cy="2578447"/>
            </a:xfrm>
            <a:grpFill/>
          </p:grpSpPr>
          <p:pic>
            <p:nvPicPr>
              <p:cNvPr id="9" name="Imagen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4549" y="4334414"/>
                <a:ext cx="594047" cy="594047"/>
              </a:xfrm>
              <a:prstGeom prst="rect">
                <a:avLst/>
              </a:prstGeom>
              <a:grpFill/>
            </p:spPr>
          </p:pic>
          <p:pic>
            <p:nvPicPr>
              <p:cNvPr id="12" name="Imagen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84549" y="5009917"/>
                <a:ext cx="594047" cy="594047"/>
              </a:xfrm>
              <a:prstGeom prst="rect">
                <a:avLst/>
              </a:prstGeom>
              <a:grpFill/>
            </p:spPr>
          </p:pic>
          <p:pic>
            <p:nvPicPr>
              <p:cNvPr id="13" name="Imagen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1545" y="3701020"/>
                <a:ext cx="607251" cy="607251"/>
              </a:xfrm>
              <a:prstGeom prst="rect">
                <a:avLst/>
              </a:prstGeom>
              <a:grpFill/>
            </p:spPr>
          </p:pic>
          <p:pic>
            <p:nvPicPr>
              <p:cNvPr id="14" name="Imagen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1137" y="3025517"/>
                <a:ext cx="594047" cy="594047"/>
              </a:xfrm>
              <a:prstGeom prst="rect">
                <a:avLst/>
              </a:prstGeom>
              <a:grpFill/>
            </p:spPr>
          </p:pic>
        </p:grpSp>
      </p:grpSp>
      <p:pic>
        <p:nvPicPr>
          <p:cNvPr id="6" name="Imagen 5"/>
          <p:cNvPicPr>
            <a:picLocks noChangeAspect="1"/>
          </p:cNvPicPr>
          <p:nvPr/>
        </p:nvPicPr>
        <p:blipFill rotWithShape="1">
          <a:blip r:embed="rId7" cstate="email">
            <a:extLst>
              <a:ext uri="{28A0092B-C50C-407E-A947-70E740481C1C}">
                <a14:useLocalDpi xmlns:a14="http://schemas.microsoft.com/office/drawing/2010/main"/>
              </a:ext>
            </a:extLst>
          </a:blip>
          <a:srcRect l="10000" t="9200" r="9800" b="9600"/>
          <a:stretch/>
        </p:blipFill>
        <p:spPr>
          <a:xfrm>
            <a:off x="611029" y="1703643"/>
            <a:ext cx="3961368" cy="4010762"/>
          </a:xfrm>
          <a:prstGeom prst="rect">
            <a:avLst/>
          </a:prstGeom>
        </p:spPr>
      </p:pic>
      <p:pic>
        <p:nvPicPr>
          <p:cNvPr id="5" name="Imagen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spTree>
    <p:extLst>
      <p:ext uri="{BB962C8B-B14F-4D97-AF65-F5344CB8AC3E}">
        <p14:creationId xmlns:p14="http://schemas.microsoft.com/office/powerpoint/2010/main" val="127269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err="1" smtClean="0"/>
              <a:t>Tu</a:t>
            </a:r>
            <a:r>
              <a:rPr lang="en-US" sz="6000" dirty="0" smtClean="0"/>
              <a:t> Azure Pass</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s-CO" sz="6600" dirty="0" smtClean="0">
                <a:solidFill>
                  <a:schemeClr val="accent1">
                    <a:lumMod val="60000"/>
                    <a:lumOff val="40000"/>
                  </a:schemeClr>
                </a:solidFill>
              </a:rPr>
              <a:t>passy</a:t>
            </a:r>
            <a:r>
              <a:rPr lang="es-CO" sz="6600" dirty="0" smtClean="0"/>
              <a:t>.</a:t>
            </a:r>
            <a:r>
              <a:rPr lang="es-CO" sz="6600" dirty="0" smtClean="0">
                <a:solidFill>
                  <a:schemeClr val="accent6">
                    <a:lumMod val="40000"/>
                    <a:lumOff val="60000"/>
                  </a:schemeClr>
                </a:solidFill>
              </a:rPr>
              <a:t>azure</a:t>
            </a:r>
            <a:r>
              <a:rPr lang="es-CO" sz="6600" dirty="0" smtClean="0"/>
              <a:t>websites.net</a:t>
            </a:r>
            <a:endParaRPr lang="en-US" sz="5400" dirty="0"/>
          </a:p>
        </p:txBody>
      </p:sp>
    </p:spTree>
    <p:extLst>
      <p:ext uri="{BB962C8B-B14F-4D97-AF65-F5344CB8AC3E}">
        <p14:creationId xmlns:p14="http://schemas.microsoft.com/office/powerpoint/2010/main" val="31699031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1193359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smtClean="0"/>
              <a:t> Visual Studio Community 2013</a:t>
            </a:r>
            <a:endParaRPr lang="en-US" sz="3999" dirty="0"/>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a:t>
            </a:r>
            <a:r>
              <a:rPr lang="en-US" sz="2800" dirty="0" smtClean="0"/>
              <a:t>rofessional </a:t>
            </a:r>
            <a:r>
              <a:rPr lang="en-US" sz="2800" dirty="0"/>
              <a:t>feature set for indies, students, hobbyists, and </a:t>
            </a:r>
            <a:r>
              <a:rPr lang="en-US" sz="2800" dirty="0" smtClean="0"/>
              <a:t>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Powerful -</a:t>
            </a:r>
            <a:r>
              <a:rPr lang="en-US" sz="2799" dirty="0" smtClean="0">
                <a:solidFill>
                  <a:srgbClr val="92D050"/>
                </a:solidFill>
              </a:rPr>
              <a:t>Versatile</a:t>
            </a:r>
            <a:r>
              <a:rPr lang="en-US" sz="2799" dirty="0" smtClean="0">
                <a:solidFill>
                  <a:schemeClr val="bg2"/>
                </a:solidFill>
              </a:rPr>
              <a:t> - Extensible</a:t>
            </a:r>
            <a:endParaRPr lang="en-US" sz="2799" dirty="0">
              <a:solidFill>
                <a:schemeClr val="bg2"/>
              </a:solidFill>
            </a:endParaRP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Visual Studio Community Edition is </a:t>
            </a:r>
            <a:r>
              <a:rPr lang="en-US" sz="2799" dirty="0" smtClean="0">
                <a:solidFill>
                  <a:srgbClr val="92D050"/>
                </a:solidFill>
              </a:rPr>
              <a:t>FREE</a:t>
            </a:r>
            <a:endParaRPr lang="en-US" sz="2799" dirty="0">
              <a:solidFill>
                <a:srgbClr val="92D050"/>
              </a:solidFill>
            </a:endParaRP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2252" y="5411222"/>
            <a:ext cx="11650488" cy="1298817"/>
          </a:xfrm>
        </p:spPr>
        <p:txBody>
          <a:bodyPr/>
          <a:lstStyle/>
          <a:p>
            <a:r>
              <a:rPr lang="es-CO" noProof="1" smtClean="0">
                <a:solidFill>
                  <a:schemeClr val="bg1"/>
                </a:solidFill>
              </a:rPr>
              <a:t>Integración completa con el portal</a:t>
            </a:r>
          </a:p>
          <a:p>
            <a:r>
              <a:rPr lang="es-CO" noProof="1" smtClean="0">
                <a:solidFill>
                  <a:schemeClr val="bg1"/>
                </a:solidFill>
              </a:rPr>
              <a:t>No solo productos de microsoft</a:t>
            </a:r>
            <a:endParaRPr lang="es-CO" noProof="1">
              <a:solidFill>
                <a:schemeClr val="bg1"/>
              </a:solidFill>
            </a:endParaRPr>
          </a:p>
        </p:txBody>
      </p:sp>
      <p:sp>
        <p:nvSpPr>
          <p:cNvPr id="3" name="Title 2"/>
          <p:cNvSpPr>
            <a:spLocks noGrp="1"/>
          </p:cNvSpPr>
          <p:nvPr>
            <p:ph type="title"/>
          </p:nvPr>
        </p:nvSpPr>
        <p:spPr/>
        <p:txBody>
          <a:bodyPr>
            <a:normAutofit fontScale="90000"/>
          </a:bodyPr>
          <a:lstStyle/>
          <a:p>
            <a:r>
              <a:rPr lang="es-CO" noProof="1" smtClean="0">
                <a:solidFill>
                  <a:schemeClr val="bg1"/>
                </a:solidFill>
              </a:rPr>
              <a:t>Visual Studio Online</a:t>
            </a:r>
            <a:endParaRPr lang="es-CO" noProof="1">
              <a:solidFill>
                <a:schemeClr val="bg1"/>
              </a:solidFill>
            </a:endParaRPr>
          </a:p>
        </p:txBody>
      </p:sp>
      <p:grpSp>
        <p:nvGrpSpPr>
          <p:cNvPr id="4" name="Group 3"/>
          <p:cNvGrpSpPr>
            <a:grpSpLocks noChangeAspect="1"/>
          </p:cNvGrpSpPr>
          <p:nvPr/>
        </p:nvGrpSpPr>
        <p:grpSpPr>
          <a:xfrm>
            <a:off x="1219200"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410638" y="4725161"/>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Metodologías </a:t>
              </a:r>
            </a:p>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ágiles</a:t>
              </a:r>
              <a:endParaRPr lang="es-CO" sz="2744" kern="0" dirty="0">
                <a:solidFill>
                  <a:schemeClr val="bg1"/>
                </a:solidFill>
                <a:latin typeface="Segoe UI Light" pitchFamily="34" charset="0"/>
              </a:endParaRP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Compilación</a:t>
              </a:r>
              <a:endParaRPr lang="es-CO" sz="2744" kern="0" dirty="0">
                <a:solidFill>
                  <a:schemeClr val="bg1"/>
                </a:solidFill>
                <a:latin typeface="Segoe UI Light" pitchFamily="34" charset="0"/>
              </a:endParaRP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Pruebas</a:t>
              </a:r>
              <a:endParaRPr lang="es-CO" sz="2744" kern="0" dirty="0">
                <a:solidFill>
                  <a:schemeClr val="bg1"/>
                </a:solidFill>
                <a:latin typeface="Segoe UI Light" pitchFamily="34" charset="0"/>
              </a:endParaRP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Despliegue</a:t>
              </a:r>
              <a:endParaRPr lang="es-CO" sz="2744" kern="0" dirty="0">
                <a:solidFill>
                  <a:schemeClr val="bg1"/>
                </a:solidFill>
                <a:latin typeface="Segoe UI Light" pitchFamily="34" charset="0"/>
              </a:endParaRP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Análisis</a:t>
              </a:r>
              <a:endParaRPr lang="es-CO" sz="2744" kern="0" dirty="0">
                <a:solidFill>
                  <a:schemeClr val="bg1"/>
                </a:solidFill>
                <a:latin typeface="Segoe UI Light" pitchFamily="34" charset="0"/>
              </a:endParaRP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s-CO" sz="2744" kern="0" dirty="0">
                  <a:solidFill>
                    <a:schemeClr val="bg1"/>
                  </a:solidFill>
                  <a:latin typeface="Segoe UI Light" pitchFamily="34" charset="0"/>
                </a:rPr>
                <a:t>Programe</a:t>
              </a:r>
              <a:endParaRPr lang="es-CO" sz="2744" kern="0" dirty="0">
                <a:solidFill>
                  <a:schemeClr val="bg1"/>
                </a:solidFill>
                <a:latin typeface="Segoe UI Light" pitchFamily="34" charset="0"/>
              </a:endParaRPr>
            </a:p>
          </p:txBody>
        </p:sp>
      </p:grpSp>
    </p:spTree>
    <p:extLst>
      <p:ext uri="{BB962C8B-B14F-4D97-AF65-F5344CB8AC3E}">
        <p14:creationId xmlns:p14="http://schemas.microsoft.com/office/powerpoint/2010/main" val="946658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Agenda</a:t>
            </a:r>
            <a:endParaRPr lang="en-US" sz="6000" dirty="0"/>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5400" dirty="0" smtClean="0"/>
              <a:t>IAC : Infrastructure as Code</a:t>
            </a:r>
          </a:p>
          <a:p>
            <a:pPr>
              <a:buFont typeface="Arial" panose="020B0604020202020204" pitchFamily="34" charset="0"/>
              <a:buChar char="•"/>
            </a:pPr>
            <a:r>
              <a:rPr lang="es-CO" sz="5400" dirty="0" smtClean="0"/>
              <a:t>Machine </a:t>
            </a:r>
            <a:r>
              <a:rPr lang="es-CO" sz="5400" dirty="0" err="1" smtClean="0"/>
              <a:t>Learning</a:t>
            </a:r>
            <a:endParaRPr lang="es-CO" sz="5400" dirty="0" smtClean="0"/>
          </a:p>
          <a:p>
            <a:pPr>
              <a:buFont typeface="Arial" panose="020B0604020202020204" pitchFamily="34" charset="0"/>
              <a:buChar char="•"/>
            </a:pPr>
            <a:r>
              <a:rPr lang="es-CO" sz="5400" dirty="0" err="1" smtClean="0"/>
              <a:t>Redis</a:t>
            </a:r>
            <a:r>
              <a:rPr lang="es-CO" sz="5400" dirty="0" smtClean="0"/>
              <a:t> Cache</a:t>
            </a:r>
          </a:p>
          <a:p>
            <a:pPr>
              <a:buFont typeface="Arial" panose="020B0604020202020204" pitchFamily="34" charset="0"/>
              <a:buChar char="•"/>
            </a:pPr>
            <a:r>
              <a:rPr lang="es-CO" sz="5400" dirty="0" err="1" smtClean="0"/>
              <a:t>Application</a:t>
            </a:r>
            <a:r>
              <a:rPr lang="es-CO" sz="5400" dirty="0" smtClean="0"/>
              <a:t> Insights</a:t>
            </a:r>
          </a:p>
          <a:p>
            <a:pPr>
              <a:buFont typeface="Arial" panose="020B0604020202020204" pitchFamily="34" charset="0"/>
              <a:buChar char="•"/>
            </a:pPr>
            <a:r>
              <a:rPr lang="es-CO" sz="5400" dirty="0" err="1" smtClean="0"/>
              <a:t>Event</a:t>
            </a:r>
            <a:r>
              <a:rPr lang="es-CO" sz="5400" dirty="0" smtClean="0"/>
              <a:t> And Notification </a:t>
            </a:r>
            <a:r>
              <a:rPr lang="es-CO" sz="5400" dirty="0" err="1" smtClean="0"/>
              <a:t>Hub</a:t>
            </a:r>
            <a:endParaRPr lang="en-US" sz="44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789" t="14619" r="351"/>
          <a:stretch/>
        </p:blipFill>
        <p:spPr>
          <a:xfrm>
            <a:off x="5903" y="940359"/>
            <a:ext cx="6286614" cy="5937745"/>
          </a:xfrm>
          <a:prstGeom prst="rect">
            <a:avLst/>
          </a:prstGeom>
        </p:spPr>
      </p:pic>
      <p:sp>
        <p:nvSpPr>
          <p:cNvPr id="3" name="Title 2"/>
          <p:cNvSpPr>
            <a:spLocks noGrp="1"/>
          </p:cNvSpPr>
          <p:nvPr>
            <p:ph type="title"/>
          </p:nvPr>
        </p:nvSpPr>
        <p:spPr>
          <a:xfrm>
            <a:off x="1590" y="895"/>
            <a:ext cx="12190410" cy="939464"/>
          </a:xfrm>
          <a:solidFill>
            <a:schemeClr val="bg2">
              <a:lumMod val="25000"/>
              <a:alpha val="70000"/>
            </a:schemeClr>
          </a:solidFill>
        </p:spPr>
        <p:txBody>
          <a:bodyPr>
            <a:normAutofit/>
          </a:bodyPr>
          <a:lstStyle/>
          <a:p>
            <a:r>
              <a:rPr lang="es-CO" dirty="0">
                <a:solidFill>
                  <a:schemeClr val="accent6">
                    <a:lumMod val="20000"/>
                    <a:lumOff val="80000"/>
                  </a:schemeClr>
                </a:solidFill>
              </a:rPr>
              <a:t>Ninja</a:t>
            </a:r>
            <a:r>
              <a:rPr lang="es-CO" dirty="0">
                <a:solidFill>
                  <a:schemeClr val="bg1"/>
                </a:solidFill>
              </a:rPr>
              <a:t> </a:t>
            </a:r>
            <a:r>
              <a:rPr lang="es-CO" dirty="0">
                <a:solidFill>
                  <a:schemeClr val="accent1">
                    <a:lumMod val="60000"/>
                    <a:lumOff val="40000"/>
                  </a:schemeClr>
                </a:solidFill>
              </a:rPr>
              <a:t>Tips</a:t>
            </a:r>
            <a:r>
              <a:rPr lang="es-CO" dirty="0">
                <a:solidFill>
                  <a:schemeClr val="bg1"/>
                </a:solidFill>
              </a:rPr>
              <a:t> - </a:t>
            </a:r>
            <a:r>
              <a:rPr lang="es-CO" sz="3600" dirty="0">
                <a:solidFill>
                  <a:schemeClr val="bg1"/>
                </a:solidFill>
              </a:rPr>
              <a:t>http://jkr.im/Ninja-Tips</a:t>
            </a: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7"/>
            <a:ext cx="2160427" cy="462144"/>
          </a:xfrm>
          <a:prstGeom prst="rect">
            <a:avLst/>
          </a:prstGeom>
        </p:spPr>
      </p:pic>
      <p:pic>
        <p:nvPicPr>
          <p:cNvPr id="11" name="Picture 10"/>
          <p:cNvPicPr>
            <a:picLocks noChangeAspect="1"/>
          </p:cNvPicPr>
          <p:nvPr/>
        </p:nvPicPr>
        <p:blipFill>
          <a:blip r:embed="rId5"/>
          <a:stretch>
            <a:fillRect/>
          </a:stretch>
        </p:blipFill>
        <p:spPr>
          <a:xfrm>
            <a:off x="6292516" y="940358"/>
            <a:ext cx="5899484" cy="5917641"/>
          </a:xfrm>
          <a:prstGeom prst="rect">
            <a:avLst/>
          </a:prstGeom>
          <a:ln>
            <a:solidFill>
              <a:schemeClr val="accent6"/>
            </a:solidFill>
          </a:ln>
        </p:spPr>
      </p:pic>
    </p:spTree>
    <p:extLst>
      <p:ext uri="{BB962C8B-B14F-4D97-AF65-F5344CB8AC3E}">
        <p14:creationId xmlns:p14="http://schemas.microsoft.com/office/powerpoint/2010/main" val="1181442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fee586e5-3c92-48eb-9898-42915e590ada"/>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25</TotalTime>
  <Words>592</Words>
  <Application>Microsoft Office PowerPoint</Application>
  <PresentationFormat>Widescreen</PresentationFormat>
  <Paragraphs>106</Paragraphs>
  <Slides>12</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0" baseType="lpstr">
      <vt:lpstr>Arial</vt:lpstr>
      <vt:lpstr>Calibri</vt:lpstr>
      <vt:lpstr>Segoe UI</vt:lpstr>
      <vt:lpstr>Segoe UI Light</vt:lpstr>
      <vt:lpstr>Segoe UI Symbol</vt:lpstr>
      <vt:lpstr>Wingdings</vt:lpstr>
      <vt:lpstr>1_Azure Event</vt:lpstr>
      <vt:lpstr>think-cell Slide</vt:lpstr>
      <vt:lpstr>Azure Cloudcamp</vt:lpstr>
      <vt:lpstr>Tu Azure Pass</vt:lpstr>
      <vt:lpstr>El Repositorio</vt:lpstr>
      <vt:lpstr> Visual Studio Community 2013</vt:lpstr>
      <vt:lpstr>Visual Studio Online</vt:lpstr>
      <vt:lpstr>Activate your MSDN Benefits…</vt:lpstr>
      <vt:lpstr>Free one month trial</vt:lpstr>
      <vt:lpstr>Agenda</vt:lpstr>
      <vt:lpstr>Ninja Tips - http://jkr.im/Ninja-Tips</vt:lpstr>
      <vt:lpstr>Escenarios para iniciar con Azure</vt:lpstr>
      <vt:lpstr>Contacto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Juan Ruiz</cp:lastModifiedBy>
  <cp:revision>9</cp:revision>
  <cp:lastPrinted>2014-03-26T17:46:13Z</cp:lastPrinted>
  <dcterms:created xsi:type="dcterms:W3CDTF">2015-04-24T22:03:05Z</dcterms:created>
  <dcterms:modified xsi:type="dcterms:W3CDTF">2015-11-07T12:27:23Z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